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eQYnylfqcmI9MkRAZQqqv4NBh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4535B0-71EB-4B7A-BFE8-D19E82DFC500}">
  <a:tblStyle styleId="{334535B0-71EB-4B7A-BFE8-D19E82DFC5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" y="3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This is a typical degradation curve experiment when the total capacity charged or discharged were recorded over many cycles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這是一</a:t>
            </a:r>
            <a:r>
              <a:rPr lang="zh-CN" altLang="en-US" dirty="0"/>
              <a:t>組</a:t>
            </a:r>
            <a:r>
              <a:rPr lang="zh-TW" altLang="en-US" dirty="0"/>
              <a:t>典型的</a:t>
            </a:r>
            <a:r>
              <a:rPr lang="zh-CN" altLang="en-US" dirty="0"/>
              <a:t>電池</a:t>
            </a:r>
            <a:r>
              <a:rPr lang="zh-TW" altLang="en-US" dirty="0"/>
              <a:t>退化曲線實驗，記錄</a:t>
            </a:r>
            <a:r>
              <a:rPr lang="zh-CN" altLang="en-US" dirty="0"/>
              <a:t>了</a:t>
            </a:r>
            <a:r>
              <a:rPr lang="zh-TW" altLang="en-US" dirty="0"/>
              <a:t>多個週期的總充電或放電容量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If we focus on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en-US" altLang="zh-CN" baseline="0" dirty="0"/>
              <a:t> cycle </a:t>
            </a:r>
            <a:endParaRPr dirty="0"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魔鬼在細節中--</a:t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latin typeface="Arial"/>
                <a:ea typeface="Arial"/>
                <a:cs typeface="Arial"/>
                <a:sym typeface="Arial"/>
              </a:rPr>
              <a:t>電池充放電曲線微特徵</a:t>
            </a:r>
            <a:br>
              <a:rPr lang="zh-TW"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latin typeface="Arial"/>
                <a:ea typeface="Arial"/>
                <a:cs typeface="Arial"/>
                <a:sym typeface="Arial"/>
              </a:rPr>
              <a:t>與健康狀態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官佳輝</a:t>
            </a: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、吳佳熙</a:t>
            </a: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、董弘平</a:t>
            </a: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、汪上曉</a:t>
            </a: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 、曾勝滄</a:t>
            </a: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國立陽明交通工業工程與管理系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 國立清華大學化學工程系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 baseline="300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2000">
                <a:latin typeface="Arial"/>
                <a:ea typeface="Arial"/>
                <a:cs typeface="Arial"/>
                <a:sym typeface="Arial"/>
              </a:rPr>
              <a:t>國立清華大學統計研究所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>
                <a:latin typeface="Arial"/>
                <a:ea typeface="Arial"/>
                <a:cs typeface="Arial"/>
                <a:sym typeface="Arial"/>
              </a:rPr>
              <a:t>2022 可靠度進展研討會</a:t>
            </a:r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ctrTitle"/>
          </p:nvPr>
        </p:nvSpPr>
        <p:spPr>
          <a:xfrm>
            <a:off x="1509584" y="2823197"/>
            <a:ext cx="9172832" cy="12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/>
              <a:t>實驗衰變微特徵</a:t>
            </a:r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zh-CN" altLang="en-US" dirty="0">
                <a:latin typeface="Times New Roman"/>
                <a:ea typeface="Times New Roman"/>
                <a:cs typeface="Times New Roman"/>
                <a:sym typeface="Times New Roman"/>
              </a:rPr>
              <a:t>放電曲線 </a:t>
            </a: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dQ/dV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尖</a:t>
            </a:r>
            <a:r>
              <a:rPr lang="zh-CN" altLang="en-US" dirty="0">
                <a:latin typeface="Times New Roman"/>
                <a:ea typeface="Times New Roman"/>
                <a:cs typeface="Times New Roman"/>
                <a:sym typeface="Times New Roman"/>
              </a:rPr>
              <a:t>峰</a:t>
            </a: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 D </a:t>
            </a: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與健康狀態關係</a:t>
            </a:r>
            <a:endParaRPr dirty="0"/>
          </a:p>
        </p:txBody>
      </p:sp>
      <p:pic>
        <p:nvPicPr>
          <p:cNvPr id="111" name="Google Shape;11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593669"/>
            <a:ext cx="5449389" cy="484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3085" y="1593669"/>
            <a:ext cx="5578323" cy="48437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3C2F1938-EF61-4272-B335-B88BED343F9A}"/>
                  </a:ext>
                </a:extLst>
              </p:cNvPr>
              <p:cNvSpPr txBox="1"/>
              <p:nvPr/>
            </p:nvSpPr>
            <p:spPr>
              <a:xfrm>
                <a:off x="8188377" y="4884959"/>
                <a:ext cx="32664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𝑆𝑂𝐻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36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3C2F1938-EF61-4272-B335-B88BED343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377" y="4884959"/>
                <a:ext cx="32664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6B4B2537-C7C4-48C6-8642-CDF0E04E3D41}"/>
              </a:ext>
            </a:extLst>
          </p:cNvPr>
          <p:cNvSpPr txBox="1"/>
          <p:nvPr/>
        </p:nvSpPr>
        <p:spPr>
          <a:xfrm>
            <a:off x="1704109" y="497729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可能作為實際應用健康指標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不同樣本</a:t>
            </a:r>
            <a:r>
              <a:rPr lang="zh-CN" altLang="en-US" dirty="0">
                <a:latin typeface="Times New Roman"/>
                <a:ea typeface="Times New Roman"/>
                <a:cs typeface="Times New Roman"/>
                <a:sym typeface="Times New Roman"/>
              </a:rPr>
              <a:t>的斜率與截距</a:t>
            </a:r>
            <a:endParaRPr dirty="0"/>
          </a:p>
        </p:txBody>
      </p:sp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75760C-7743-4BB1-9906-EDCA5A89B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685902-CF12-455C-B804-B551702B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00" y="1825625"/>
            <a:ext cx="9309399" cy="608433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D756763-CF0B-416A-9F12-DFAF228AFD46}"/>
              </a:ext>
            </a:extLst>
          </p:cNvPr>
          <p:cNvSpPr txBox="1"/>
          <p:nvPr/>
        </p:nvSpPr>
        <p:spPr>
          <a:xfrm>
            <a:off x="5264728" y="2606389"/>
            <a:ext cx="13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Battery 3 </a:t>
            </a:r>
            <a:endParaRPr lang="zh-TW" altLang="en-US" sz="2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E5B9A76-95C2-4045-B2C0-4D23E82256DE}"/>
              </a:ext>
            </a:extLst>
          </p:cNvPr>
          <p:cNvSpPr txBox="1"/>
          <p:nvPr/>
        </p:nvSpPr>
        <p:spPr>
          <a:xfrm>
            <a:off x="4186846" y="2231143"/>
            <a:ext cx="13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Battery 4 </a:t>
            </a:r>
            <a:endParaRPr lang="zh-TW" altLang="en-US" sz="20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7FE0FA2-F836-40D0-AAE2-569273E330F9}"/>
              </a:ext>
            </a:extLst>
          </p:cNvPr>
          <p:cNvCxnSpPr>
            <a:cxnSpLocks/>
          </p:cNvCxnSpPr>
          <p:nvPr/>
        </p:nvCxnSpPr>
        <p:spPr>
          <a:xfrm flipH="1">
            <a:off x="5403273" y="2914166"/>
            <a:ext cx="436419" cy="51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D7132BF-669C-4EAA-B441-EBB84291AE5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843551" y="2631253"/>
            <a:ext cx="27709" cy="65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5AFD724-DB80-48DB-9EC5-5A6EE3574763}"/>
              </a:ext>
            </a:extLst>
          </p:cNvPr>
          <p:cNvSpPr txBox="1"/>
          <p:nvPr/>
        </p:nvSpPr>
        <p:spPr>
          <a:xfrm>
            <a:off x="4398818" y="511232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可能作為實際應用健康指標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CN" altLang="en-US" dirty="0"/>
              <a:t>累計充放電差</a:t>
            </a:r>
            <a:r>
              <a:rPr lang="en-US" altLang="zh-CN" dirty="0"/>
              <a:t>Cumulative Charge Discharge Difference</a:t>
            </a:r>
            <a:endParaRPr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5A5AF73-CB47-4F97-9ECB-0AABDFB0B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35" name="Google Shape;135;p14"/>
          <p:cNvGraphicFramePr/>
          <p:nvPr/>
        </p:nvGraphicFramePr>
        <p:xfrm>
          <a:off x="925714" y="2571249"/>
          <a:ext cx="1255725" cy="2003000"/>
        </p:xfrm>
        <a:graphic>
          <a:graphicData uri="http://schemas.openxmlformats.org/drawingml/2006/table">
            <a:tbl>
              <a:tblPr firstRow="1" bandRow="1">
                <a:noFill/>
                <a:tableStyleId>{334535B0-71EB-4B7A-BFE8-D19E82DFC500}</a:tableStyleId>
              </a:tblPr>
              <a:tblGrid>
                <a:gridCol w="12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000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6" name="Google Shape;136;p14"/>
          <p:cNvGraphicFramePr/>
          <p:nvPr/>
        </p:nvGraphicFramePr>
        <p:xfrm>
          <a:off x="7684402" y="2607762"/>
          <a:ext cx="1219925" cy="2003000"/>
        </p:xfrm>
        <a:graphic>
          <a:graphicData uri="http://schemas.openxmlformats.org/drawingml/2006/table">
            <a:tbl>
              <a:tblPr firstRow="1" bandRow="1">
                <a:noFill/>
                <a:tableStyleId>{334535B0-71EB-4B7A-BFE8-D19E82DFC500}</a:tableStyleId>
              </a:tblPr>
              <a:tblGrid>
                <a:gridCol w="121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000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Google Shape;137;p14"/>
          <p:cNvGraphicFramePr/>
          <p:nvPr>
            <p:extLst>
              <p:ext uri="{D42A27DB-BD31-4B8C-83A1-F6EECF244321}">
                <p14:modId xmlns:p14="http://schemas.microsoft.com/office/powerpoint/2010/main" val="2610962237"/>
              </p:ext>
            </p:extLst>
          </p:nvPr>
        </p:nvGraphicFramePr>
        <p:xfrm>
          <a:off x="5431506" y="2607762"/>
          <a:ext cx="1255725" cy="2003000"/>
        </p:xfrm>
        <a:graphic>
          <a:graphicData uri="http://schemas.openxmlformats.org/drawingml/2006/table">
            <a:tbl>
              <a:tblPr firstRow="1" bandRow="1">
                <a:noFill/>
                <a:tableStyleId>{334535B0-71EB-4B7A-BFE8-D19E82DFC500}</a:tableStyleId>
              </a:tblPr>
              <a:tblGrid>
                <a:gridCol w="12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000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8" name="Google Shape;138;p14"/>
          <p:cNvGraphicFramePr/>
          <p:nvPr/>
        </p:nvGraphicFramePr>
        <p:xfrm>
          <a:off x="3178610" y="2579745"/>
          <a:ext cx="1255725" cy="2003000"/>
        </p:xfrm>
        <a:graphic>
          <a:graphicData uri="http://schemas.openxmlformats.org/drawingml/2006/table">
            <a:tbl>
              <a:tblPr firstRow="1" bandRow="1">
                <a:noFill/>
                <a:tableStyleId>{334535B0-71EB-4B7A-BFE8-D19E82DFC500}</a:tableStyleId>
              </a:tblPr>
              <a:tblGrid>
                <a:gridCol w="12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000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Google Shape;139;p14"/>
          <p:cNvSpPr/>
          <p:nvPr/>
        </p:nvSpPr>
        <p:spPr>
          <a:xfrm>
            <a:off x="2181444" y="4981750"/>
            <a:ext cx="1086725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6725375" y="4981750"/>
            <a:ext cx="1086725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4353094" y="4981750"/>
            <a:ext cx="1086725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5166876" y="3678873"/>
            <a:ext cx="298415" cy="276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0407" r="-4080" b="-152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072323" y="191303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放完電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3329421" y="191303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充飽電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5596038" y="191303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放完電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7853136" y="191303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充飽電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2310855" y="5637915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充電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6847737" y="5637915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充電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4516707" y="5637915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放電</a:t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551364" y="2600335"/>
            <a:ext cx="45719" cy="1558454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4734117" y="3271840"/>
            <a:ext cx="235834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997" r="-4998" b="-166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6822048" y="2628235"/>
            <a:ext cx="54413" cy="116201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6988069" y="3056396"/>
            <a:ext cx="206274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7645" b="-166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>
            <a:off x="9010096" y="2667707"/>
            <a:ext cx="57306" cy="1083066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9173167" y="3056396"/>
            <a:ext cx="292126" cy="2154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4166" b="-166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5680799" y="3876060"/>
            <a:ext cx="764717" cy="276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7947830" y="3873146"/>
            <a:ext cx="764717" cy="2769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159" name="Google Shape;159;p14"/>
          <p:cNvGraphicFramePr/>
          <p:nvPr/>
        </p:nvGraphicFramePr>
        <p:xfrm>
          <a:off x="9818481" y="2600335"/>
          <a:ext cx="1255725" cy="2003000"/>
        </p:xfrm>
        <a:graphic>
          <a:graphicData uri="http://schemas.openxmlformats.org/drawingml/2006/table">
            <a:tbl>
              <a:tblPr firstRow="1" bandRow="1">
                <a:noFill/>
                <a:tableStyleId>{334535B0-71EB-4B7A-BFE8-D19E82DFC500}</a:tableStyleId>
              </a:tblPr>
              <a:tblGrid>
                <a:gridCol w="12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000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Google Shape;160;p14"/>
          <p:cNvSpPr/>
          <p:nvPr/>
        </p:nvSpPr>
        <p:spPr>
          <a:xfrm>
            <a:off x="8881175" y="4981750"/>
            <a:ext cx="1086725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9020110" y="5637915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放電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9522724" y="3692269"/>
            <a:ext cx="298415" cy="27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18365" r="-6121" b="-155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9522724" y="3299004"/>
            <a:ext cx="303736" cy="27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l="-17999" r="-5999" b="-152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10076410" y="3873145"/>
            <a:ext cx="764717" cy="27699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10086666" y="3470754"/>
            <a:ext cx="764717" cy="27699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11148553" y="2667707"/>
            <a:ext cx="117733" cy="670769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11340628" y="2885086"/>
            <a:ext cx="210442" cy="21544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l="-11108" r="-5555" b="-166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9981714" y="191303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放完電</a:t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3178610" y="2600335"/>
            <a:ext cx="1235720" cy="1611447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7676462" y="2628235"/>
            <a:ext cx="1235720" cy="118579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A15A4BC-453C-41E7-B6B4-313FA1ED71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13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A4F58D3-5C3B-44CF-8AA7-D086368CB802}"/>
                  </a:ext>
                </a:extLst>
              </p:cNvPr>
              <p:cNvSpPr txBox="1"/>
              <p:nvPr/>
            </p:nvSpPr>
            <p:spPr>
              <a:xfrm>
                <a:off x="4147115" y="5662182"/>
                <a:ext cx="3468578" cy="1070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𝑪𝒖𝒎𝑪𝑫𝑫</m:t>
                      </m:r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A4F58D3-5C3B-44CF-8AA7-D086368C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15" y="5662182"/>
                <a:ext cx="3468578" cy="10707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11476" y="2156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zh-TW" dirty="0"/>
              <a:t>累計</a:t>
            </a:r>
            <a:r>
              <a:rPr lang="zh-CN" altLang="en-US" dirty="0"/>
              <a:t>充放電差與健康狀態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98D43D0-6F7B-490C-9F65-22D196C56045}"/>
                  </a:ext>
                </a:extLst>
              </p:cNvPr>
              <p:cNvSpPr txBox="1"/>
              <p:nvPr/>
            </p:nvSpPr>
            <p:spPr>
              <a:xfrm>
                <a:off x="3477634" y="5423175"/>
                <a:ext cx="2142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98D43D0-6F7B-490C-9F65-22D196C56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34" y="5423175"/>
                <a:ext cx="214289" cy="369332"/>
              </a:xfrm>
              <a:prstGeom prst="rect">
                <a:avLst/>
              </a:prstGeom>
              <a:blipFill>
                <a:blip r:embed="rId5"/>
                <a:stretch>
                  <a:fillRect l="-22222" r="-1944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D5D1699-EB07-4358-ABA6-C0C51069C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14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18C752F-2CD6-4507-985E-59532B840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300" y="1905287"/>
            <a:ext cx="5760000" cy="37632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800222B-38A4-42A1-9D10-7DEC91217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58" y="1877894"/>
            <a:ext cx="5760000" cy="376325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9BC44A-F4E3-46E2-B055-9FE65A799D8E}"/>
              </a:ext>
            </a:extLst>
          </p:cNvPr>
          <p:cNvSpPr txBox="1"/>
          <p:nvPr/>
        </p:nvSpPr>
        <p:spPr>
          <a:xfrm>
            <a:off x="969818" y="5539918"/>
            <a:ext cx="192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非少的</a:t>
            </a:r>
            <a:r>
              <a:rPr lang="zh-CN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循環次數可以判定好壞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結論</a:t>
            </a:r>
            <a:r>
              <a:rPr lang="zh-CN" altLang="en-US" dirty="0"/>
              <a:t>與問題</a:t>
            </a:r>
            <a:endParaRPr lang="zh-TW" altLang="en-US"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838200" y="1610879"/>
            <a:ext cx="5257800" cy="4351338"/>
          </a:xfrm>
        </p:spPr>
        <p:txBody>
          <a:bodyPr>
            <a:noAutofit/>
          </a:bodyPr>
          <a:lstStyle/>
          <a:p>
            <a:pPr lvl="0"/>
            <a:r>
              <a:rPr lang="zh-TW" altLang="en-US" sz="2400" dirty="0"/>
              <a:t>充放電曲線有很多微特徵</a:t>
            </a:r>
            <a:r>
              <a:rPr lang="zh-TW" altLang="en-US" sz="2400" dirty="0">
                <a:sym typeface="PMingLiU"/>
              </a:rPr>
              <a:t>。</a:t>
            </a:r>
            <a:endParaRPr lang="zh-TW" altLang="en-US" sz="2400" dirty="0"/>
          </a:p>
          <a:p>
            <a:pPr lvl="0"/>
            <a:r>
              <a:rPr lang="zh-TW" altLang="en-US" sz="2400" dirty="0"/>
              <a:t>微特徵變化與充放電次數</a:t>
            </a:r>
            <a:r>
              <a:rPr lang="en-US" altLang="zh-TW" sz="2400" dirty="0"/>
              <a:t>/</a:t>
            </a:r>
            <a:r>
              <a:rPr lang="zh-TW" altLang="en-US" sz="2400" dirty="0"/>
              <a:t>電池健康有關</a:t>
            </a:r>
            <a:r>
              <a:rPr lang="zh-TW" altLang="en-US" sz="2400" dirty="0">
                <a:sym typeface="PMingLiU"/>
              </a:rPr>
              <a:t>。</a:t>
            </a:r>
            <a:endParaRPr lang="en-US" altLang="zh-TW" sz="2400" dirty="0">
              <a:sym typeface="PMingLiU"/>
            </a:endParaRPr>
          </a:p>
          <a:p>
            <a:pPr lvl="0"/>
            <a:endParaRPr lang="zh-TW" altLang="en-US" sz="2400" dirty="0"/>
          </a:p>
          <a:p>
            <a:pPr lvl="0"/>
            <a:endParaRPr lang="zh-TW" altLang="en-US" sz="2400" dirty="0"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altLang="zh-TW" smtClean="0"/>
              <a:pPr lvl="0"/>
              <a:t>15</a:t>
            </a:fld>
            <a:endParaRPr lang="en-US"/>
          </a:p>
        </p:txBody>
      </p:sp>
      <p:sp>
        <p:nvSpPr>
          <p:cNvPr id="5" name="Google Shape;200;p18">
            <a:extLst>
              <a:ext uri="{FF2B5EF4-FFF2-40B4-BE49-F238E27FC236}">
                <a16:creationId xmlns:a16="http://schemas.microsoft.com/office/drawing/2014/main" id="{590CDF8D-D218-4567-9C68-1CD88D98F21D}"/>
              </a:ext>
            </a:extLst>
          </p:cNvPr>
          <p:cNvSpPr txBox="1">
            <a:spLocks/>
          </p:cNvSpPr>
          <p:nvPr/>
        </p:nvSpPr>
        <p:spPr>
          <a:xfrm>
            <a:off x="6096000" y="15869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l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2400" dirty="0"/>
              <a:t>如何以剖面資料分析發現微特徵？</a:t>
            </a:r>
          </a:p>
          <a:p>
            <a:r>
              <a:rPr lang="zh-TW" altLang="en-US" sz="2400" dirty="0"/>
              <a:t>各類微特徵之間有什麼關係？</a:t>
            </a:r>
          </a:p>
          <a:p>
            <a:r>
              <a:rPr lang="zh-TW" altLang="en-US" sz="2400" dirty="0"/>
              <a:t>各類微特徵有什麼樣本間變異？</a:t>
            </a:r>
          </a:p>
          <a:p>
            <a:r>
              <a:rPr lang="zh-TW" altLang="en-US" sz="2400" dirty="0"/>
              <a:t>加速實驗對微特徵行為有什麼影響？</a:t>
            </a:r>
          </a:p>
          <a:p>
            <a:r>
              <a:rPr lang="zh-TW" altLang="en-US" sz="2400" dirty="0"/>
              <a:t>微特徵可以在實際應用嗎？</a:t>
            </a:r>
            <a:endParaRPr lang="en-US" altLang="zh-TW" sz="2400" dirty="0"/>
          </a:p>
          <a:p>
            <a:pPr lvl="1"/>
            <a:r>
              <a:rPr lang="zh-CN" altLang="en-US" dirty="0"/>
              <a:t>壽命推估</a:t>
            </a:r>
            <a:endParaRPr lang="en-US" altLang="zh-CN" dirty="0"/>
          </a:p>
          <a:p>
            <a:pPr lvl="1"/>
            <a:r>
              <a:rPr lang="zh-CN" altLang="en-US" dirty="0"/>
              <a:t>品質管理</a:t>
            </a:r>
            <a:endParaRPr lang="en-US" altLang="zh-CN" dirty="0"/>
          </a:p>
          <a:p>
            <a:pPr lvl="1"/>
            <a:r>
              <a:rPr lang="zh-CN" altLang="en-US" dirty="0"/>
              <a:t>健康管理</a:t>
            </a:r>
            <a:endParaRPr lang="en-US" altLang="zh-CN" dirty="0"/>
          </a:p>
          <a:p>
            <a:r>
              <a:rPr lang="en-US" altLang="zh-TW" sz="2400" dirty="0"/>
              <a:t>…</a:t>
            </a:r>
            <a:endParaRPr lang="zh-TW" altLang="en-US" sz="2400" dirty="0"/>
          </a:p>
          <a:p>
            <a:r>
              <a:rPr lang="zh-TW" altLang="en-US" sz="2400" dirty="0"/>
              <a:t>微特徵是由什麼物理化學現象造成的？</a:t>
            </a:r>
          </a:p>
          <a:p>
            <a:endParaRPr lang="zh-TW" altLang="en-US" sz="2400" dirty="0"/>
          </a:p>
          <a:p>
            <a:endParaRPr lang="zh-TW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/>
              <a:t>大綱</a:t>
            </a:r>
          </a:p>
        </p:txBody>
      </p:sp>
      <p:sp>
        <p:nvSpPr>
          <p:cNvPr id="43" name="Google Shape;43;p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電池衰變實驗</a:t>
            </a:r>
          </a:p>
          <a:p>
            <a:pPr lvl="1"/>
            <a:r>
              <a:rPr lang="zh-TW" altLang="en-US"/>
              <a:t>電池容量衰退</a:t>
            </a:r>
          </a:p>
          <a:p>
            <a:pPr lvl="1"/>
            <a:r>
              <a:rPr lang="zh-TW" altLang="en-US"/>
              <a:t>充放電曲線</a:t>
            </a:r>
          </a:p>
          <a:p>
            <a:pPr lvl="0"/>
            <a:r>
              <a:rPr lang="zh-TW" altLang="en-US"/>
              <a:t>文獻衰變微特徵</a:t>
            </a:r>
          </a:p>
          <a:p>
            <a:pPr lvl="0"/>
            <a:r>
              <a:rPr lang="zh-TW" altLang="en-US"/>
              <a:t>實驗衰變微特徵衰變</a:t>
            </a:r>
          </a:p>
          <a:p>
            <a:pPr lvl="0"/>
            <a:r>
              <a:rPr lang="zh-TW" altLang="en-US"/>
              <a:t>結論與問題</a:t>
            </a:r>
          </a:p>
          <a:p>
            <a:pPr lvl="0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1"/>
            <a:endParaRPr lang="zh-TW" altLang="en-US"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altLang="zh-TW" smtClean="0"/>
              <a:pPr lvl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1460157" y="2915872"/>
            <a:ext cx="9271686" cy="102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/>
              <a:t>電池衰變實驗</a:t>
            </a: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304800" y="1486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電池容量衰退</a:t>
            </a: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49" y="811460"/>
            <a:ext cx="7488902" cy="599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充放電曲線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326" y="1323215"/>
            <a:ext cx="6602165" cy="529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/>
              <a:t>文獻衰變微特徵</a:t>
            </a:r>
            <a:br>
              <a:rPr lang="zh-TW"/>
            </a:b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Peukert Coefficient</a:t>
            </a:r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pic>
        <p:nvPicPr>
          <p:cNvPr id="79" name="Google Shape;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07" y="2313358"/>
            <a:ext cx="4672159" cy="395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0845" y="2158421"/>
            <a:ext cx="6221777" cy="395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"/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Dubarry, M., &amp; Liaw, B. Y. (2009). Identify capacity fading mechanism in a commercial LiFePO4 cell. Journal of power sources, 194(1), 541-549.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dQ/dV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/>
              <a:t>5</a:t>
            </a:r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9448800" y="64374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51" y="1420612"/>
            <a:ext cx="507661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2839" y="550765"/>
            <a:ext cx="4229417" cy="263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2839" y="3314581"/>
            <a:ext cx="4310743" cy="265961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/>
        </p:nvSpPr>
        <p:spPr>
          <a:xfrm>
            <a:off x="5738699" y="2784722"/>
            <a:ext cx="2375738" cy="5884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0" y="6169709"/>
            <a:ext cx="12205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Li, Y., Liu, K., Foley, A. M., Zülke, A., Berecibar, M., Nanini-Maury, E., ... &amp; Hoster, H. E. (2019). Data-driven health estimation and lifetime prediction of lithium-ion batteries: A review. Renewable and sustainable energy reviews, 113, 109254.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CF2071-7A22-42E0-934B-6C83DEE3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快速放電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DEF7E1-518E-4FF8-9240-18A9EF528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360217" y="6056945"/>
            <a:ext cx="120880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Severson, K. A., Attia, P. M., Jin, N., Perkins, N., Jiang, B., Yang, Z., ... &amp; Braatz, R. D. (2019). Data-driven prediction of battery cycle life before capacity degradation. Nature Energy, 4(5), 383-391.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98908A-C03D-49E1-B938-46003893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35" y="1496963"/>
            <a:ext cx="8296363" cy="46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535</Words>
  <Application>Microsoft Office PowerPoint</Application>
  <PresentationFormat>寬螢幕</PresentationFormat>
  <Paragraphs>97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KaiTi</vt:lpstr>
      <vt:lpstr>微軟正黑體</vt:lpstr>
      <vt:lpstr>PMingLiU</vt:lpstr>
      <vt:lpstr>Arial</vt:lpstr>
      <vt:lpstr>Calibri</vt:lpstr>
      <vt:lpstr>Cambria Math</vt:lpstr>
      <vt:lpstr>Times New Roman</vt:lpstr>
      <vt:lpstr>Wingdings</vt:lpstr>
      <vt:lpstr>Office 佈景主題</vt:lpstr>
      <vt:lpstr>魔鬼在細節中-- 電池充放電曲線微特徵 與健康狀態</vt:lpstr>
      <vt:lpstr>大綱</vt:lpstr>
      <vt:lpstr>電池衰變實驗</vt:lpstr>
      <vt:lpstr>電池容量衰退</vt:lpstr>
      <vt:lpstr>充放電曲線</vt:lpstr>
      <vt:lpstr>文獻衰變微特徵 </vt:lpstr>
      <vt:lpstr>Peukert Coefficient</vt:lpstr>
      <vt:lpstr>dQ/dV</vt:lpstr>
      <vt:lpstr>快速放電</vt:lpstr>
      <vt:lpstr>實驗衰變微特徵</vt:lpstr>
      <vt:lpstr>放電曲線 dQ/dV 尖峰 D 與健康狀態關係</vt:lpstr>
      <vt:lpstr>不同樣本的斜率與截距</vt:lpstr>
      <vt:lpstr>累計充放電差Cumulative Charge Discharge Difference</vt:lpstr>
      <vt:lpstr>累計充放電差與健康狀態</vt:lpstr>
      <vt:lpstr>結論與問題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魔鬼在細節中-- 電池充放電曲線微特徵 與健康狀態</dc:title>
  <dc:creator>dshwong</dc:creator>
  <cp:lastModifiedBy>dshwong</cp:lastModifiedBy>
  <cp:revision>14</cp:revision>
  <dcterms:created xsi:type="dcterms:W3CDTF">2022-10-01T01:59:07Z</dcterms:created>
  <dcterms:modified xsi:type="dcterms:W3CDTF">2022-11-17T00:44:39Z</dcterms:modified>
</cp:coreProperties>
</file>